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1" r:id="rId2"/>
    <p:sldId id="268" r:id="rId3"/>
    <p:sldId id="267" r:id="rId4"/>
    <p:sldId id="280" r:id="rId5"/>
    <p:sldId id="265" r:id="rId6"/>
    <p:sldId id="282" r:id="rId7"/>
    <p:sldId id="285" r:id="rId8"/>
    <p:sldId id="286" r:id="rId9"/>
    <p:sldId id="283" r:id="rId10"/>
    <p:sldId id="287" r:id="rId11"/>
    <p:sldId id="288" r:id="rId12"/>
    <p:sldId id="289" r:id="rId13"/>
    <p:sldId id="27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iemitura:Desktop:charts%20for%20TDC%20(version%20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iemitura:Desktop:charts%20for%20TDC%20(version%20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iemitura:Desktop:charts%20for%20TDC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863517060367"/>
          <c:y val="0.217951662292213"/>
          <c:w val="0.656789151356081"/>
          <c:h val="0.6214705453484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2011-2012</c:v>
                </c:pt>
              </c:strCache>
            </c:strRef>
          </c:tx>
          <c:marker>
            <c:symbol val="none"/>
          </c:marker>
          <c:cat>
            <c:strRef>
              <c:f>Sheet1!$B$3:$M$3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Sheet1!$B$4:$M$4</c:f>
              <c:numCache>
                <c:formatCode>0.0</c:formatCode>
                <c:ptCount val="12"/>
                <c:pt idx="0">
                  <c:v>59.6387371526284</c:v>
                </c:pt>
                <c:pt idx="1">
                  <c:v>56.6055885539243</c:v>
                </c:pt>
                <c:pt idx="2">
                  <c:v>48.6092482999714</c:v>
                </c:pt>
                <c:pt idx="3">
                  <c:v>58.0681312881173</c:v>
                </c:pt>
                <c:pt idx="4">
                  <c:v>65.3956068586798</c:v>
                </c:pt>
                <c:pt idx="5">
                  <c:v>68.2151067798325</c:v>
                </c:pt>
                <c:pt idx="6">
                  <c:v>63.8558942178395</c:v>
                </c:pt>
                <c:pt idx="7">
                  <c:v>64.0384660566508</c:v>
                </c:pt>
                <c:pt idx="8">
                  <c:v>64.1259080807514</c:v>
                </c:pt>
                <c:pt idx="9">
                  <c:v>61.2057657631614</c:v>
                </c:pt>
                <c:pt idx="10">
                  <c:v>60.6146957420511</c:v>
                </c:pt>
                <c:pt idx="11">
                  <c:v>55.721487788483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2012-2013</c:v>
                </c:pt>
              </c:strCache>
            </c:strRef>
          </c:tx>
          <c:marker>
            <c:symbol val="none"/>
          </c:marker>
          <c:cat>
            <c:strRef>
              <c:f>Sheet1!$B$3:$M$3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Sheet1!$B$5:$M$5</c:f>
              <c:numCache>
                <c:formatCode>0.0</c:formatCode>
                <c:ptCount val="12"/>
                <c:pt idx="0">
                  <c:v>61.1193830274732</c:v>
                </c:pt>
                <c:pt idx="1">
                  <c:v>57.5028008066323</c:v>
                </c:pt>
                <c:pt idx="2">
                  <c:v>52.1772205879164</c:v>
                </c:pt>
                <c:pt idx="3">
                  <c:v>57.5457925653885</c:v>
                </c:pt>
                <c:pt idx="4">
                  <c:v>69.0528785855888</c:v>
                </c:pt>
                <c:pt idx="5">
                  <c:v>69.4244113608046</c:v>
                </c:pt>
                <c:pt idx="6">
                  <c:v>69.17846067098949</c:v>
                </c:pt>
                <c:pt idx="7">
                  <c:v>64.5646934710841</c:v>
                </c:pt>
                <c:pt idx="8">
                  <c:v>65.2782633211164</c:v>
                </c:pt>
                <c:pt idx="9">
                  <c:v>63.5872728330932</c:v>
                </c:pt>
                <c:pt idx="10">
                  <c:v>59.5863647274768</c:v>
                </c:pt>
                <c:pt idx="11">
                  <c:v>55.5467278390122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2013-2014</c:v>
                </c:pt>
              </c:strCache>
            </c:strRef>
          </c:tx>
          <c:marker>
            <c:symbol val="none"/>
          </c:marker>
          <c:cat>
            <c:strRef>
              <c:f>Sheet1!$B$3:$M$3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60.6</c:v>
                </c:pt>
                <c:pt idx="1">
                  <c:v>60.4</c:v>
                </c:pt>
                <c:pt idx="2">
                  <c:v>53.1</c:v>
                </c:pt>
                <c:pt idx="3">
                  <c:v>58.4</c:v>
                </c:pt>
                <c:pt idx="4">
                  <c:v>70.5</c:v>
                </c:pt>
                <c:pt idx="5">
                  <c:v>72.5</c:v>
                </c:pt>
                <c:pt idx="6">
                  <c:v>71.3</c:v>
                </c:pt>
                <c:pt idx="7">
                  <c:v>71.8</c:v>
                </c:pt>
                <c:pt idx="8">
                  <c:v>69.3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594136"/>
        <c:axId val="-2110057304"/>
      </c:lineChart>
      <c:catAx>
        <c:axId val="-2098594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0057304"/>
        <c:crosses val="autoZero"/>
        <c:auto val="1"/>
        <c:lblAlgn val="ctr"/>
        <c:lblOffset val="100"/>
        <c:noMultiLvlLbl val="0"/>
      </c:catAx>
      <c:valAx>
        <c:axId val="-2110057304"/>
        <c:scaling>
          <c:orientation val="minMax"/>
          <c:max val="74.0"/>
          <c:min val="48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098594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1354049493813"/>
          <c:y val="0.0331325301204819"/>
          <c:w val="0.742364595050619"/>
          <c:h val="0.805070202068115"/>
        </c:manualLayout>
      </c:layout>
      <c:lineChart>
        <c:grouping val="standar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2011-2012</c:v>
                </c:pt>
              </c:strCache>
            </c:strRef>
          </c:tx>
          <c:marker>
            <c:symbol val="none"/>
          </c:marker>
          <c:cat>
            <c:strRef>
              <c:f>Sheet1!$B$8:$M$8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Sheet1!$B$9:$M$9</c:f>
              <c:numCache>
                <c:formatCode>0.00</c:formatCode>
                <c:ptCount val="12"/>
                <c:pt idx="0">
                  <c:v>43.2165209155028</c:v>
                </c:pt>
                <c:pt idx="1">
                  <c:v>37.9589581232022</c:v>
                </c:pt>
                <c:pt idx="2">
                  <c:v>31.365235907206</c:v>
                </c:pt>
                <c:pt idx="3">
                  <c:v>41.182637836978</c:v>
                </c:pt>
                <c:pt idx="4">
                  <c:v>46.4583440066601</c:v>
                </c:pt>
                <c:pt idx="5">
                  <c:v>48.9061230317664</c:v>
                </c:pt>
                <c:pt idx="6">
                  <c:v>46.5467148513372</c:v>
                </c:pt>
                <c:pt idx="7">
                  <c:v>48.0051127830419</c:v>
                </c:pt>
                <c:pt idx="8">
                  <c:v>45.5320634209199</c:v>
                </c:pt>
                <c:pt idx="9">
                  <c:v>42.8521809515894</c:v>
                </c:pt>
                <c:pt idx="10">
                  <c:v>41.7766112769509</c:v>
                </c:pt>
                <c:pt idx="11">
                  <c:v>37.9683303458062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2012-2013</c:v>
                </c:pt>
              </c:strCache>
            </c:strRef>
          </c:tx>
          <c:marker>
            <c:symbol val="none"/>
          </c:marker>
          <c:cat>
            <c:strRef>
              <c:f>Sheet1!$B$8:$M$8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Sheet1!$B$10:$M$10</c:f>
              <c:numCache>
                <c:formatCode>0.00</c:formatCode>
                <c:ptCount val="12"/>
                <c:pt idx="0">
                  <c:v>45.7312598931718</c:v>
                </c:pt>
                <c:pt idx="1">
                  <c:v>39.7242512510269</c:v>
                </c:pt>
                <c:pt idx="2">
                  <c:v>35.2579651326678</c:v>
                </c:pt>
                <c:pt idx="3">
                  <c:v>40.9641607513178</c:v>
                </c:pt>
                <c:pt idx="4">
                  <c:v>51.5197293360844</c:v>
                </c:pt>
                <c:pt idx="5">
                  <c:v>50.1612157479742</c:v>
                </c:pt>
                <c:pt idx="6">
                  <c:v>52.3115496663847</c:v>
                </c:pt>
                <c:pt idx="7">
                  <c:v>48.7394581518229</c:v>
                </c:pt>
                <c:pt idx="8">
                  <c:v>47.7485424302227</c:v>
                </c:pt>
                <c:pt idx="9">
                  <c:v>46.6273753401137</c:v>
                </c:pt>
                <c:pt idx="10">
                  <c:v>42.3800993749808</c:v>
                </c:pt>
                <c:pt idx="11">
                  <c:v>39.4100561368171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2013-2014</c:v>
                </c:pt>
              </c:strCache>
            </c:strRef>
          </c:tx>
          <c:marker>
            <c:symbol val="none"/>
          </c:marker>
          <c:cat>
            <c:strRef>
              <c:f>Sheet1!$B$8:$M$8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Sheet1!$B$11:$M$11</c:f>
              <c:numCache>
                <c:formatCode>General</c:formatCode>
                <c:ptCount val="12"/>
                <c:pt idx="0">
                  <c:v>44.75</c:v>
                </c:pt>
                <c:pt idx="1">
                  <c:v>45.56</c:v>
                </c:pt>
                <c:pt idx="2">
                  <c:v>36.74</c:v>
                </c:pt>
                <c:pt idx="3">
                  <c:v>42.22</c:v>
                </c:pt>
                <c:pt idx="4">
                  <c:v>53.64</c:v>
                </c:pt>
                <c:pt idx="5">
                  <c:v>55.11</c:v>
                </c:pt>
                <c:pt idx="6">
                  <c:v>56.35</c:v>
                </c:pt>
                <c:pt idx="7">
                  <c:v>57.97</c:v>
                </c:pt>
                <c:pt idx="8">
                  <c:v>54.48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9571000"/>
        <c:axId val="-2099568024"/>
      </c:lineChart>
      <c:catAx>
        <c:axId val="-20995710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9568024"/>
        <c:crosses val="autoZero"/>
        <c:auto val="1"/>
        <c:lblAlgn val="ctr"/>
        <c:lblOffset val="100"/>
        <c:noMultiLvlLbl val="0"/>
      </c:catAx>
      <c:valAx>
        <c:axId val="-2099568024"/>
        <c:scaling>
          <c:orientation val="minMax"/>
          <c:min val="30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099571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4709584913"/>
          <c:y val="0.0813749471659401"/>
          <c:w val="0.685428329523326"/>
          <c:h val="0.7514437632565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2011-2012</c:v>
                </c:pt>
              </c:strCache>
            </c:strRef>
          </c:tx>
          <c:marker>
            <c:symbol val="none"/>
          </c:marker>
          <c:cat>
            <c:strRef>
              <c:f>Sheet1!$B$24:$M$24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Sheet1!$B$25:$M$25</c:f>
              <c:numCache>
                <c:formatCode>General</c:formatCode>
                <c:ptCount val="12"/>
                <c:pt idx="0">
                  <c:v>35496.0</c:v>
                </c:pt>
                <c:pt idx="1">
                  <c:v>37937.0</c:v>
                </c:pt>
                <c:pt idx="2">
                  <c:v>43480.0</c:v>
                </c:pt>
                <c:pt idx="3">
                  <c:v>57151.0</c:v>
                </c:pt>
                <c:pt idx="4">
                  <c:v>59454.0</c:v>
                </c:pt>
                <c:pt idx="5">
                  <c:v>68306.0</c:v>
                </c:pt>
                <c:pt idx="6">
                  <c:v>65495.0</c:v>
                </c:pt>
                <c:pt idx="7">
                  <c:v>79935.0</c:v>
                </c:pt>
                <c:pt idx="8">
                  <c:v>65608.0</c:v>
                </c:pt>
                <c:pt idx="9">
                  <c:v>73717.0</c:v>
                </c:pt>
                <c:pt idx="10">
                  <c:v>53513.0</c:v>
                </c:pt>
                <c:pt idx="11">
                  <c:v>82985.0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2012-2013</c:v>
                </c:pt>
              </c:strCache>
            </c:strRef>
          </c:tx>
          <c:marker>
            <c:symbol val="none"/>
          </c:marker>
          <c:cat>
            <c:strRef>
              <c:f>Sheet1!$B$24:$M$24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Sheet1!$B$26:$M$26</c:f>
              <c:numCache>
                <c:formatCode>General</c:formatCode>
                <c:ptCount val="12"/>
                <c:pt idx="0">
                  <c:v>53160.0</c:v>
                </c:pt>
                <c:pt idx="1">
                  <c:v>50086.0</c:v>
                </c:pt>
                <c:pt idx="2">
                  <c:v>50147.0</c:v>
                </c:pt>
                <c:pt idx="3">
                  <c:v>64401.0</c:v>
                </c:pt>
                <c:pt idx="4">
                  <c:v>65157.0</c:v>
                </c:pt>
                <c:pt idx="5">
                  <c:v>81029.0</c:v>
                </c:pt>
                <c:pt idx="6">
                  <c:v>78751.0</c:v>
                </c:pt>
                <c:pt idx="7">
                  <c:v>90787.0</c:v>
                </c:pt>
                <c:pt idx="8">
                  <c:v>76400.0</c:v>
                </c:pt>
                <c:pt idx="9">
                  <c:v>87705.0</c:v>
                </c:pt>
                <c:pt idx="10">
                  <c:v>67180.0</c:v>
                </c:pt>
                <c:pt idx="11">
                  <c:v>58254.0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2013-2014</c:v>
                </c:pt>
              </c:strCache>
            </c:strRef>
          </c:tx>
          <c:marker>
            <c:symbol val="none"/>
          </c:marker>
          <c:cat>
            <c:strRef>
              <c:f>Sheet1!$B$24:$M$24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Sheet1!$B$27:$M$27</c:f>
              <c:numCache>
                <c:formatCode>General</c:formatCode>
                <c:ptCount val="12"/>
                <c:pt idx="0">
                  <c:v>63032.0</c:v>
                </c:pt>
                <c:pt idx="1">
                  <c:v>82033.0</c:v>
                </c:pt>
                <c:pt idx="2">
                  <c:v>72563.0</c:v>
                </c:pt>
                <c:pt idx="3">
                  <c:v>84604.0</c:v>
                </c:pt>
                <c:pt idx="4">
                  <c:v>80412.0</c:v>
                </c:pt>
                <c:pt idx="5">
                  <c:v>108082.0</c:v>
                </c:pt>
                <c:pt idx="6">
                  <c:v>108045.0</c:v>
                </c:pt>
                <c:pt idx="7">
                  <c:v>130222.0</c:v>
                </c:pt>
                <c:pt idx="8">
                  <c:v>105649.0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3257416"/>
        <c:axId val="-2099395608"/>
      </c:lineChart>
      <c:catAx>
        <c:axId val="-21032574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9395608"/>
        <c:crosses val="autoZero"/>
        <c:auto val="1"/>
        <c:lblAlgn val="ctr"/>
        <c:lblOffset val="100"/>
        <c:noMultiLvlLbl val="0"/>
      </c:catAx>
      <c:valAx>
        <c:axId val="-20993956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2103257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2353-2F60-FF47-B477-F4E9582C5508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CF675-73E7-5E4F-8394-3C0EDA372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8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F675-73E7-5E4F-8394-3C0EDA3726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3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6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5CB7-A518-2D47-AB83-ED53A670B0FC}" type="datetimeFigureOut">
              <a:rPr lang="en-US" smtClean="0"/>
              <a:pPr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7BAC-BF03-F84B-9DC7-F39410B6B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B-008766_PPT_Slides(c2)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689" y="4898003"/>
            <a:ext cx="7203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Marketing </a:t>
            </a:r>
            <a:r>
              <a:rPr lang="en-US" sz="4400" dirty="0" smtClean="0"/>
              <a:t>Grant Request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617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869" r="-23869"/>
          <a:stretch>
            <a:fillRect/>
          </a:stretch>
        </p:blipFill>
        <p:spPr>
          <a:xfrm>
            <a:off x="-1360019" y="274638"/>
            <a:ext cx="11615227" cy="6387928"/>
          </a:xfrm>
        </p:spPr>
      </p:pic>
    </p:spTree>
    <p:extLst>
      <p:ext uri="{BB962C8B-B14F-4D97-AF65-F5344CB8AC3E}">
        <p14:creationId xmlns:p14="http://schemas.microsoft.com/office/powerpoint/2010/main" val="256421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464" r="-23464"/>
          <a:stretch>
            <a:fillRect/>
          </a:stretch>
        </p:blipFill>
        <p:spPr>
          <a:xfrm>
            <a:off x="-1573539" y="274638"/>
            <a:ext cx="12170132" cy="6693104"/>
          </a:xfrm>
        </p:spPr>
      </p:pic>
    </p:spTree>
    <p:extLst>
      <p:ext uri="{BB962C8B-B14F-4D97-AF65-F5344CB8AC3E}">
        <p14:creationId xmlns:p14="http://schemas.microsoft.com/office/powerpoint/2010/main" val="249326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766" r="-23766"/>
          <a:stretch>
            <a:fillRect/>
          </a:stretch>
        </p:blipFill>
        <p:spPr>
          <a:xfrm>
            <a:off x="-1557402" y="274638"/>
            <a:ext cx="11452008" cy="6298163"/>
          </a:xfrm>
        </p:spPr>
      </p:pic>
    </p:spTree>
    <p:extLst>
      <p:ext uri="{BB962C8B-B14F-4D97-AF65-F5344CB8AC3E}">
        <p14:creationId xmlns:p14="http://schemas.microsoft.com/office/powerpoint/2010/main" val="124797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7397"/>
            <a:ext cx="9144000" cy="2384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0" y="2006"/>
            <a:ext cx="4686300" cy="82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684" y="3061369"/>
            <a:ext cx="8315157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Continued </a:t>
            </a:r>
            <a:r>
              <a:rPr lang="en-US" sz="2400" dirty="0" smtClean="0"/>
              <a:t>focus to digital marketing which is more measureable and has been most successful in recent </a:t>
            </a:r>
            <a:r>
              <a:rPr lang="en-US" sz="2400" dirty="0" smtClean="0"/>
              <a:t>years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Grow focus on driving traffic to our website and pushing business to our local hotels and attractions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Selected print publications which provide long-term shelf life (annual guides) and strong circulation numbers 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8000" y="6309895"/>
            <a:ext cx="4545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2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Leisure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496" r="-9496"/>
          <a:stretch>
            <a:fillRect/>
          </a:stretch>
        </p:blipFill>
        <p:spPr>
          <a:xfrm>
            <a:off x="-832979" y="992732"/>
            <a:ext cx="10664870" cy="5865268"/>
          </a:xfrm>
        </p:spPr>
      </p:pic>
    </p:spTree>
    <p:extLst>
      <p:ext uri="{BB962C8B-B14F-4D97-AF65-F5344CB8AC3E}">
        <p14:creationId xmlns:p14="http://schemas.microsoft.com/office/powerpoint/2010/main" val="333526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Leisure </a:t>
            </a:r>
            <a:r>
              <a:rPr lang="en-US" dirty="0" err="1" smtClean="0"/>
              <a:t>Con’t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17" b="-1517"/>
          <a:stretch>
            <a:fillRect/>
          </a:stretch>
        </p:blipFill>
        <p:spPr>
          <a:xfrm>
            <a:off x="0" y="1097316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317921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Meetings/Convention 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620" r="-2620"/>
          <a:stretch>
            <a:fillRect/>
          </a:stretch>
        </p:blipFill>
        <p:spPr>
          <a:xfrm>
            <a:off x="-93779" y="1589791"/>
            <a:ext cx="9365798" cy="5150828"/>
          </a:xfrm>
        </p:spPr>
      </p:pic>
    </p:spTree>
    <p:extLst>
      <p:ext uri="{BB962C8B-B14F-4D97-AF65-F5344CB8AC3E}">
        <p14:creationId xmlns:p14="http://schemas.microsoft.com/office/powerpoint/2010/main" val="219770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B-008766_PPT_Slides(c2)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70" y="1108472"/>
            <a:ext cx="6512118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Requesting 10% of the annual bed tax collections, totaling $555,484 for 2014-2015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These funds will be used to strengthen and greatly increase our advertising reach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 of these funds are used to grow brand essence and destination awareness to key markets </a:t>
            </a:r>
            <a:r>
              <a:rPr lang="en-US" sz="2400" dirty="0" smtClean="0"/>
              <a:t>including: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Meeting Professionals Nationally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Southeast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Florida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</a:t>
            </a:r>
            <a:r>
              <a:rPr lang="en-US" sz="2400" dirty="0" smtClean="0"/>
              <a:t>-95 </a:t>
            </a:r>
            <a:r>
              <a:rPr lang="en-US" sz="2400" dirty="0" smtClean="0"/>
              <a:t>Corridor (SC, NC, VA, NY)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294198"/>
            <a:ext cx="70050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Marketing Initiative Funds Request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8684" y="6309895"/>
            <a:ext cx="521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4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B-008766_PPT_Slides(c2)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8547" y="853304"/>
            <a:ext cx="65518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Overall, visitation numbers are the highest we have seen on record 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Each month (March –June) have had the highest amounts of Room Revenue since Smith Travel began tracking Jacksonville/Duval County in 2004</a:t>
            </a:r>
          </a:p>
          <a:p>
            <a:pPr marL="800100" lvl="1" indent="-342900">
              <a:buFont typeface="Arial"/>
              <a:buChar char="•"/>
            </a:pPr>
            <a:endParaRPr lang="en-US" sz="8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May Hotel Revenue was over $32 million, that’s only a million less than revenue in February 2005 when we hosted the Super Bowl!</a:t>
            </a:r>
          </a:p>
          <a:p>
            <a:pPr marL="800100" lvl="1" indent="-342900">
              <a:buFont typeface="Arial"/>
              <a:buChar char="•"/>
            </a:pPr>
            <a:endParaRPr lang="en-US" sz="8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Total Revenue is up $17,850,129 Year to Date and demand is up 168,154 room nights</a:t>
            </a:r>
          </a:p>
          <a:p>
            <a:pPr marL="800100" lvl="1" indent="-342900">
              <a:buFont typeface="Arial"/>
              <a:buChar char="•"/>
            </a:pPr>
            <a:endParaRPr lang="en-US" sz="8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Overall, every month in 2014, Occupancy, Average Daily Rate and RevPar has been up.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/>
              <a:t>Increases in Transient business: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 Over a 12% increase in the last three years in transient business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0542" y="107502"/>
            <a:ext cx="57010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394903" y="2173"/>
            <a:ext cx="3316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2013-2014 Highlights</a:t>
            </a:r>
          </a:p>
        </p:txBody>
      </p:sp>
    </p:spTree>
    <p:extLst>
      <p:ext uri="{BB962C8B-B14F-4D97-AF65-F5344CB8AC3E}">
        <p14:creationId xmlns:p14="http://schemas.microsoft.com/office/powerpoint/2010/main" val="368024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980310"/>
              </p:ext>
            </p:extLst>
          </p:nvPr>
        </p:nvGraphicFramePr>
        <p:xfrm>
          <a:off x="200526" y="-113047"/>
          <a:ext cx="4651208" cy="347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879784"/>
              </p:ext>
            </p:extLst>
          </p:nvPr>
        </p:nvGraphicFramePr>
        <p:xfrm>
          <a:off x="4010527" y="3364748"/>
          <a:ext cx="4835358" cy="299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9037" y="3538538"/>
            <a:ext cx="2819400" cy="5969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Hotel Occupancy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2375" y="2805948"/>
            <a:ext cx="2781300" cy="5588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Hotel RevPAR</a:t>
            </a:r>
          </a:p>
        </p:txBody>
      </p:sp>
    </p:spTree>
    <p:extLst>
      <p:ext uri="{BB962C8B-B14F-4D97-AF65-F5344CB8AC3E}">
        <p14:creationId xmlns:p14="http://schemas.microsoft.com/office/powerpoint/2010/main" val="58181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B-008766_PPT_Slides(c2)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54157"/>
            <a:ext cx="58283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1905"/>
            <a:ext cx="570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Web Traffic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18000" y="6309895"/>
            <a:ext cx="3609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120039"/>
            <a:ext cx="57010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1,030,360 </a:t>
            </a:r>
            <a:r>
              <a:rPr lang="en-US" sz="2000" dirty="0"/>
              <a:t>visits which is an increase of 42</a:t>
            </a:r>
            <a:r>
              <a:rPr lang="en-US" sz="2000" dirty="0" smtClean="0"/>
              <a:t>%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endParaRPr lang="en-US" sz="2000" dirty="0" smtClean="0"/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39</a:t>
            </a:r>
            <a:r>
              <a:rPr lang="en-US" sz="2000" dirty="0"/>
              <a:t>% more visitors over last 12 months</a:t>
            </a:r>
          </a:p>
          <a:p>
            <a:pPr lvl="1"/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Growth </a:t>
            </a:r>
            <a:r>
              <a:rPr lang="en-US" sz="2000" dirty="0"/>
              <a:t>in specific markets –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/>
              <a:t>62% increase from Florida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/>
              <a:t>92% increase from Tallahassee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/>
              <a:t>38% increase from Gainesville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/>
              <a:t>35% increase from Tampa</a:t>
            </a:r>
          </a:p>
          <a:p>
            <a:pPr lvl="2"/>
            <a:endParaRPr lang="en-US" sz="20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38</a:t>
            </a:r>
            <a:r>
              <a:rPr lang="en-US" sz="2000" dirty="0"/>
              <a:t>% increase from Georgia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/>
              <a:t>29% increase from Atlanta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/>
              <a:t>42% increase from Savannah</a:t>
            </a:r>
          </a:p>
          <a:p>
            <a:pPr lvl="2"/>
            <a:endParaRPr lang="en-US" sz="20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42</a:t>
            </a:r>
            <a:r>
              <a:rPr lang="en-US" sz="2000" dirty="0"/>
              <a:t>% increase from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79486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669997"/>
              </p:ext>
            </p:extLst>
          </p:nvPr>
        </p:nvGraphicFramePr>
        <p:xfrm>
          <a:off x="457200" y="153192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4155" y="477909"/>
            <a:ext cx="6609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Website Traffic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933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10" t="-8182" r="-24382" b="8182"/>
          <a:stretch/>
        </p:blipFill>
        <p:spPr>
          <a:xfrm>
            <a:off x="457199" y="-382328"/>
            <a:ext cx="10071645" cy="6508491"/>
          </a:xfrm>
        </p:spPr>
      </p:pic>
    </p:spTree>
    <p:extLst>
      <p:ext uri="{BB962C8B-B14F-4D97-AF65-F5344CB8AC3E}">
        <p14:creationId xmlns:p14="http://schemas.microsoft.com/office/powerpoint/2010/main" val="50485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546" r="-23546"/>
          <a:stretch>
            <a:fillRect/>
          </a:stretch>
        </p:blipFill>
        <p:spPr>
          <a:xfrm>
            <a:off x="-1379597" y="452438"/>
            <a:ext cx="11646793" cy="6405562"/>
          </a:xfrm>
        </p:spPr>
      </p:pic>
    </p:spTree>
    <p:extLst>
      <p:ext uri="{BB962C8B-B14F-4D97-AF65-F5344CB8AC3E}">
        <p14:creationId xmlns:p14="http://schemas.microsoft.com/office/powerpoint/2010/main" val="328095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3738" r="-23738"/>
          <a:stretch>
            <a:fillRect/>
          </a:stretch>
        </p:blipFill>
        <p:spPr>
          <a:xfrm>
            <a:off x="-1491608" y="180924"/>
            <a:ext cx="12140988" cy="6677076"/>
          </a:xfrm>
        </p:spPr>
      </p:pic>
    </p:spTree>
    <p:extLst>
      <p:ext uri="{BB962C8B-B14F-4D97-AF65-F5344CB8AC3E}">
        <p14:creationId xmlns:p14="http://schemas.microsoft.com/office/powerpoint/2010/main" val="77929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6220</TotalTime>
  <Words>280</Words>
  <Application>Microsoft Macintosh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Leisure</vt:lpstr>
      <vt:lpstr>Leisure Con’t</vt:lpstr>
      <vt:lpstr>Meetings/Convention Ads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</dc:creator>
  <cp:lastModifiedBy>Katie Mitura</cp:lastModifiedBy>
  <cp:revision>29</cp:revision>
  <cp:lastPrinted>2014-08-13T18:56:55Z</cp:lastPrinted>
  <dcterms:created xsi:type="dcterms:W3CDTF">2013-03-28T18:05:59Z</dcterms:created>
  <dcterms:modified xsi:type="dcterms:W3CDTF">2014-08-13T23:38:33Z</dcterms:modified>
</cp:coreProperties>
</file>